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5" r:id="rId2"/>
    <p:sldId id="304" r:id="rId3"/>
    <p:sldId id="305" r:id="rId4"/>
    <p:sldId id="384" r:id="rId5"/>
    <p:sldId id="409" r:id="rId6"/>
    <p:sldId id="273" r:id="rId7"/>
    <p:sldId id="408" r:id="rId8"/>
    <p:sldId id="407" r:id="rId9"/>
    <p:sldId id="30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247" autoAdjust="0"/>
  </p:normalViewPr>
  <p:slideViewPr>
    <p:cSldViewPr snapToGrid="0" snapToObjects="1">
      <p:cViewPr varScale="1">
        <p:scale>
          <a:sx n="98" d="100"/>
          <a:sy n="98" d="100"/>
        </p:scale>
        <p:origin x="1074" y="312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Wireman" userId="a91e9d2652c1a1bf" providerId="LiveId" clId="{B0BE4E1D-5C80-43BE-B950-952239D3ECD2}"/>
    <pc:docChg chg="modSld">
      <pc:chgData name="Mark Wireman" userId="a91e9d2652c1a1bf" providerId="LiveId" clId="{B0BE4E1D-5C80-43BE-B950-952239D3ECD2}" dt="2025-04-08T17:18:56.362" v="136" actId="20577"/>
      <pc:docMkLst>
        <pc:docMk/>
      </pc:docMkLst>
      <pc:sldChg chg="modSp mod">
        <pc:chgData name="Mark Wireman" userId="a91e9d2652c1a1bf" providerId="LiveId" clId="{B0BE4E1D-5C80-43BE-B950-952239D3ECD2}" dt="2025-04-08T17:18:56.362" v="136" actId="20577"/>
        <pc:sldMkLst>
          <pc:docMk/>
          <pc:sldMk cId="3480697386" sldId="303"/>
        </pc:sldMkLst>
        <pc:spChg chg="mod">
          <ac:chgData name="Mark Wireman" userId="a91e9d2652c1a1bf" providerId="LiveId" clId="{B0BE4E1D-5C80-43BE-B950-952239D3ECD2}" dt="2025-04-08T17:18:56.362" v="136" actId="20577"/>
          <ac:spMkLst>
            <pc:docMk/>
            <pc:sldMk cId="3480697386" sldId="303"/>
            <ac:spMk id="3" creationId="{96018F6A-34AE-124E-868D-D500FE5002B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C32C-BC6B-4E87-8153-10A70926338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6320-37BC-4D0B-ACD5-2F1FAD24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ReduceLROnPlateau</a:t>
            </a:r>
            <a:r>
              <a:rPr lang="en-US" dirty="0"/>
              <a:t> is a callback in TensorFlow/</a:t>
            </a:r>
            <a:r>
              <a:rPr lang="en-US" dirty="0" err="1"/>
              <a:t>Keras</a:t>
            </a:r>
            <a:r>
              <a:rPr lang="en-US" dirty="0"/>
              <a:t> that monitors a specified metric (usually validation loss) and reduces the learning rate when that metric stops improving.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4/8/2025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637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3: Mark wireman</a:t>
            </a:r>
          </a:p>
          <a:p>
            <a:r>
              <a:rPr lang="en-US" dirty="0"/>
              <a:t>April 10, 2025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Team 11 – vinyl record and book classifier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 anchor="b">
            <a:normAutofit/>
          </a:bodyPr>
          <a:lstStyle/>
          <a:p>
            <a:r>
              <a:rPr lang="en-US" sz="4200"/>
              <a:t>Image Classification overview</a:t>
            </a:r>
          </a:p>
        </p:txBody>
      </p:sp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5" b="215"/>
          <a:stretch/>
        </p:blipFill>
        <p:spPr>
          <a:xfrm>
            <a:off x="1730896" y="2366570"/>
            <a:ext cx="369944" cy="368353"/>
          </a:xfrm>
        </p:spPr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15" b="215"/>
          <a:stretch/>
        </p:blipFill>
        <p:spPr>
          <a:xfrm>
            <a:off x="1730896" y="3592255"/>
            <a:ext cx="369944" cy="368353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474" y="4856634"/>
            <a:ext cx="368788" cy="368788"/>
          </a:xfrm>
        </p:spPr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949844" y="2366353"/>
            <a:ext cx="368788" cy="368788"/>
          </a:xfrm>
        </p:spPr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949844" y="3592038"/>
            <a:ext cx="368788" cy="368788"/>
          </a:xfrm>
        </p:spPr>
      </p:pic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6949844" y="4856634"/>
            <a:ext cx="368788" cy="368788"/>
          </a:xfrm>
        </p:spPr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Uses the DuckDuckGo Python library to download random images of books and vinyl records.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Download images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Perform a cleaning of the images using the </a:t>
            </a:r>
            <a:r>
              <a:rPr lang="en-US" sz="1200" dirty="0" err="1"/>
              <a:t>Tenserflow</a:t>
            </a:r>
            <a:r>
              <a:rPr lang="en-US" sz="1200" dirty="0"/>
              <a:t> and PIC libraries with actions to convert or remove, if required.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Preprocess images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Flask application to allow the user to configure the agents and select what agents to run.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Choose the parameters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Designed to train and validate a deep learning model using either MobileNetV2 or ResNet50 as the base model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The model is intended to classify images into two categories: vinyl records and books.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Predict the category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built-in system to view progress in real-time and visualize the results.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F2057-58D7-0980-67C4-EED261875459}"/>
              </a:ext>
            </a:extLst>
          </p:cNvPr>
          <p:cNvSpPr txBox="1"/>
          <p:nvPr/>
        </p:nvSpPr>
        <p:spPr>
          <a:xfrm>
            <a:off x="5016230" y="1624519"/>
            <a:ext cx="21595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AGENTIC AI SYSTEM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CF514BBB-023F-3503-D975-030273348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1"/>
            <a:ext cx="5198641" cy="68580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Selection: </a:t>
            </a:r>
            <a:r>
              <a:rPr lang="en-US" sz="1500" dirty="0"/>
              <a:t>The code allows users to choose between MobileNetV2 and ResNet50 as the base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Custom Preprocessing Layer: </a:t>
            </a:r>
            <a:r>
              <a:rPr lang="en-US" sz="1500" dirty="0"/>
              <a:t>A custom preprocessing layer is implemented to handle image preprocessing for both MobileNetV2 and ResNet50.GPU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Optimization:</a:t>
            </a:r>
            <a:r>
              <a:rPr lang="en-US" sz="1500" dirty="0"/>
              <a:t> The code is optimized for GPU usage with shared memory optimization and auto-clustering enabled.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XLA Compilation: </a:t>
            </a:r>
            <a:r>
              <a:rPr lang="en-US" sz="1500" dirty="0"/>
              <a:t>The code uses XLA (Accelerated Linear Algebra) compilation to optimize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K-Fold Cross-Validation: </a:t>
            </a:r>
            <a:r>
              <a:rPr lang="en-US" sz="1500" dirty="0"/>
              <a:t>The code implements K-Fold cross-validation to evaluate the model's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Augmentation:</a:t>
            </a:r>
            <a:r>
              <a:rPr lang="en-US" sz="1500" dirty="0"/>
              <a:t> The code applies data augmentation techniques to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Evaluation: </a:t>
            </a:r>
            <a:r>
              <a:rPr lang="en-US" sz="1500" dirty="0"/>
              <a:t>The code evaluates the model's performance using metrics such as accuracy, precision, and recall.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the agents do the work!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468224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and benchmarking features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F5F0-B036-48AE-417F-32DB7A9C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8160B5F5-D4FE-2C06-F749-BBEF98B23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9760"/>
            <a:ext cx="5198641" cy="683848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9C5638-74A8-B7B0-3175-029DBA266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sz="2500"/>
              <a:t>Automated Performance and Benchmarking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56BA7-CD19-4459-C591-61A0504998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GPU Performance Benchmarking: </a:t>
            </a:r>
            <a:r>
              <a:rPr lang="en-US" dirty="0"/>
              <a:t>The code includes a benchmarking function to measure the performance of the GPU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Size Optimization: </a:t>
            </a:r>
            <a:r>
              <a:rPr lang="en-US" dirty="0"/>
              <a:t>The code adjusts the batch size based on the GPU's performance to optimize shared memory utilization.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Speedup Calculation: </a:t>
            </a:r>
            <a:r>
              <a:rPr lang="en-US" dirty="0"/>
              <a:t>The code calculates the speedup achieved by using batch processing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Custom Preprocessing Layer: </a:t>
            </a:r>
            <a:r>
              <a:rPr lang="en-US" dirty="0"/>
              <a:t>A custom preprocessing layer to handle image preprocessing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Global Average Pooling Layer: </a:t>
            </a:r>
            <a:r>
              <a:rPr lang="en-US" dirty="0"/>
              <a:t>A global average pooling layer to reduce the spatial dimensions of the feature maps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Dense Layers: </a:t>
            </a:r>
            <a:r>
              <a:rPr lang="en-US" dirty="0"/>
              <a:t>One or more dense layers with </a:t>
            </a:r>
            <a:r>
              <a:rPr lang="en-US" dirty="0" err="1"/>
              <a:t>ReLU</a:t>
            </a:r>
            <a:r>
              <a:rPr lang="en-US" dirty="0"/>
              <a:t> activation and dropout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Final Classification Layer: </a:t>
            </a:r>
            <a:r>
              <a:rPr lang="en-US" dirty="0"/>
              <a:t>A final classification layer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41693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 fontScale="90000"/>
          </a:bodyPr>
          <a:lstStyle/>
          <a:p>
            <a:r>
              <a:rPr lang="en-US" sz="4100" dirty="0"/>
              <a:t>automated performance and benchmarking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2CDBAF-5E0F-7597-465F-4E7011D6343D}"/>
              </a:ext>
            </a:extLst>
          </p:cNvPr>
          <p:cNvGrpSpPr/>
          <p:nvPr/>
        </p:nvGrpSpPr>
        <p:grpSpPr>
          <a:xfrm>
            <a:off x="4385186" y="3333135"/>
            <a:ext cx="7806813" cy="3524865"/>
            <a:chOff x="4385186" y="3333135"/>
            <a:chExt cx="7806813" cy="35248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0662F-A5AB-67DE-300C-7326518D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186" y="3333135"/>
              <a:ext cx="7806813" cy="35248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6B649C-93A5-6051-D48C-AD47BAA45769}"/>
                </a:ext>
              </a:extLst>
            </p:cNvPr>
            <p:cNvSpPr/>
            <p:nvPr/>
          </p:nvSpPr>
          <p:spPr>
            <a:xfrm>
              <a:off x="4385186" y="4886632"/>
              <a:ext cx="1710814" cy="1524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D2010B-AF9A-7C72-9884-6EC35A671BC3}"/>
                </a:ext>
              </a:extLst>
            </p:cNvPr>
            <p:cNvSpPr/>
            <p:nvPr/>
          </p:nvSpPr>
          <p:spPr>
            <a:xfrm>
              <a:off x="4385186" y="3864077"/>
              <a:ext cx="4630995" cy="57518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C472B-29C2-F98D-ECAF-F18DBE1BCFE7}"/>
                </a:ext>
              </a:extLst>
            </p:cNvPr>
            <p:cNvSpPr txBox="1"/>
            <p:nvPr/>
          </p:nvSpPr>
          <p:spPr>
            <a:xfrm>
              <a:off x="8846302" y="4726313"/>
              <a:ext cx="3195484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ReduceLROnPlateau</a:t>
              </a:r>
              <a:r>
                <a:rPr lang="en-US" sz="1200" dirty="0"/>
                <a:t> callback monitors validation loss and the training uses other metrics to improve model performance and validation.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1C3640-0DA7-BCDE-F40B-853AA66E57E2}"/>
                </a:ext>
              </a:extLst>
            </p:cNvPr>
            <p:cNvCxnSpPr/>
            <p:nvPr/>
          </p:nvCxnSpPr>
          <p:spPr>
            <a:xfrm flipH="1" flipV="1">
              <a:off x="8495071" y="4439264"/>
              <a:ext cx="351231" cy="42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6C30D-EE8D-8497-28C0-14EF89406825}"/>
                </a:ext>
              </a:extLst>
            </p:cNvPr>
            <p:cNvSpPr txBox="1"/>
            <p:nvPr/>
          </p:nvSpPr>
          <p:spPr>
            <a:xfrm>
              <a:off x="6381639" y="5511144"/>
              <a:ext cx="3195484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K-Fold cross-validation to evaluate the model's performance and automated assignment of units to the layers to improve the deep learning with the training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89F3F5-7927-092D-C8D4-AD84248684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6072806" y="5450097"/>
              <a:ext cx="308833" cy="476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83B75B-C204-D292-0FF5-076E575F4992}"/>
              </a:ext>
            </a:extLst>
          </p:cNvPr>
          <p:cNvGrpSpPr/>
          <p:nvPr/>
        </p:nvGrpSpPr>
        <p:grpSpPr>
          <a:xfrm>
            <a:off x="5510581" y="194359"/>
            <a:ext cx="5968980" cy="1072309"/>
            <a:chOff x="6072806" y="670591"/>
            <a:chExt cx="5968980" cy="10723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100167-D9CF-9B83-7EA5-96FA75B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2806" y="670591"/>
              <a:ext cx="5968980" cy="10723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F0EEE6-405A-16E2-2C02-31FC0AB78A79}"/>
                </a:ext>
              </a:extLst>
            </p:cNvPr>
            <p:cNvSpPr/>
            <p:nvPr/>
          </p:nvSpPr>
          <p:spPr>
            <a:xfrm>
              <a:off x="6096000" y="718882"/>
              <a:ext cx="3649579" cy="8933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A3AD7D-76FB-E599-8E83-F16984AAB4B9}"/>
                </a:ext>
              </a:extLst>
            </p:cNvPr>
            <p:cNvSpPr txBox="1"/>
            <p:nvPr/>
          </p:nvSpPr>
          <p:spPr>
            <a:xfrm>
              <a:off x="10237049" y="839025"/>
              <a:ext cx="1780673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Metrics from folds used to determine “best model” to use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E2F439-1FC3-03ED-4283-3B2ED03ABC5A}"/>
                </a:ext>
              </a:extLst>
            </p:cNvPr>
            <p:cNvCxnSpPr>
              <a:endCxn id="25" idx="3"/>
            </p:cNvCxnSpPr>
            <p:nvPr/>
          </p:nvCxnSpPr>
          <p:spPr>
            <a:xfrm flipH="1">
              <a:off x="9745579" y="1162190"/>
              <a:ext cx="491470" cy="3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B1939-212B-ED5E-80E8-95939D25EEF3}"/>
              </a:ext>
            </a:extLst>
          </p:cNvPr>
          <p:cNvGrpSpPr/>
          <p:nvPr/>
        </p:nvGrpSpPr>
        <p:grpSpPr>
          <a:xfrm>
            <a:off x="6942031" y="1394993"/>
            <a:ext cx="3263872" cy="1854618"/>
            <a:chOff x="262446" y="2945325"/>
            <a:chExt cx="3952861" cy="280651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CC8FA5A-2F9C-F129-F3C8-E48895D2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446" y="2945325"/>
              <a:ext cx="3952861" cy="28065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58405D-8B33-6D51-2ED1-7D2F3E3C85A5}"/>
                </a:ext>
              </a:extLst>
            </p:cNvPr>
            <p:cNvSpPr txBox="1"/>
            <p:nvPr/>
          </p:nvSpPr>
          <p:spPr>
            <a:xfrm>
              <a:off x="2909886" y="3697433"/>
              <a:ext cx="1189660" cy="16468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Configuring each fold for early stopping and learning rate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56F48C-814C-0131-70D3-0ED79FBAD58C}"/>
                </a:ext>
              </a:extLst>
            </p:cNvPr>
            <p:cNvCxnSpPr/>
            <p:nvPr/>
          </p:nvCxnSpPr>
          <p:spPr>
            <a:xfrm flipH="1" flipV="1">
              <a:off x="2129589" y="4092624"/>
              <a:ext cx="780298" cy="190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021D79-732C-D6A3-71DA-70F7EDB72FE2}"/>
                </a:ext>
              </a:extLst>
            </p:cNvPr>
            <p:cNvCxnSpPr/>
            <p:nvPr/>
          </p:nvCxnSpPr>
          <p:spPr>
            <a:xfrm flipH="1">
              <a:off x="1949116" y="4862500"/>
              <a:ext cx="960771" cy="245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C98E6-0443-C493-0394-1664C4B94459}"/>
              </a:ext>
            </a:extLst>
          </p:cNvPr>
          <p:cNvGrpSpPr/>
          <p:nvPr/>
        </p:nvGrpSpPr>
        <p:grpSpPr>
          <a:xfrm>
            <a:off x="697985" y="2980299"/>
            <a:ext cx="3568147" cy="3626645"/>
            <a:chOff x="198616" y="2757858"/>
            <a:chExt cx="3568147" cy="36266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0F9C99-9DB8-E2D5-F8F0-E8FB27C4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16" y="2757858"/>
              <a:ext cx="3568147" cy="362664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56E455-2E0C-EE8B-A727-719A3CD7173E}"/>
                </a:ext>
              </a:extLst>
            </p:cNvPr>
            <p:cNvSpPr txBox="1"/>
            <p:nvPr/>
          </p:nvSpPr>
          <p:spPr>
            <a:xfrm>
              <a:off x="1982689" y="3616284"/>
              <a:ext cx="1713088" cy="4001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Use GPU to calculate best batch size to use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B3353A-F4DC-F93C-ED01-EE7FFA7D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2655" y="3157968"/>
              <a:ext cx="243192" cy="458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7A738A-9837-D862-427C-59B93687B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689" y="4016394"/>
              <a:ext cx="1023158" cy="188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E18CE06-6F10-8FE5-0A0F-93BF0C9C041A}"/>
              </a:ext>
            </a:extLst>
          </p:cNvPr>
          <p:cNvSpPr/>
          <p:nvPr/>
        </p:nvSpPr>
        <p:spPr>
          <a:xfrm>
            <a:off x="697985" y="2980299"/>
            <a:ext cx="3338994" cy="40011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98E1AF-1EE2-8120-2D9D-6EFAF5F4A80B}"/>
              </a:ext>
            </a:extLst>
          </p:cNvPr>
          <p:cNvSpPr/>
          <p:nvPr/>
        </p:nvSpPr>
        <p:spPr>
          <a:xfrm>
            <a:off x="812561" y="6128426"/>
            <a:ext cx="1669497" cy="478518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50D5-C6FC-2755-89BC-70FF3C87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3F1C5793-B722-BFF9-7306-1F69CF8D9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5D11A-1744-89BB-40DC-D746C83A1A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Resume enhancement assistant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BF831-0B6C-D23B-4F85-E1979A3D3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5421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5187B-85DE-7D26-3457-C62A7836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E0E7F-C7FE-5CB9-29D2-10B6AE9CA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assistant overview</a:t>
            </a:r>
          </a:p>
        </p:txBody>
      </p:sp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AEB10F2D-ACD8-00DA-602B-1235B32F8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0146" y="4850824"/>
            <a:ext cx="369944" cy="368788"/>
          </a:xfrm>
        </p:spPr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F699AD51-8FE4-126B-8252-373518BBB8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38221" y="3590060"/>
            <a:ext cx="369944" cy="368788"/>
          </a:xfrm>
        </p:spPr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023D46DB-1E0A-30A2-F1CD-E2E51409F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38221" y="2359457"/>
            <a:ext cx="369944" cy="368788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B4F37E4B-7960-15B9-962D-112EFE1FB4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27" b="427"/>
          <a:stretch>
            <a:fillRect/>
          </a:stretch>
        </p:blipFill>
        <p:spPr>
          <a:xfrm>
            <a:off x="6949266" y="2356427"/>
            <a:ext cx="369944" cy="368788"/>
          </a:xfrm>
        </p:spPr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F233EC0E-6528-E28C-829E-5BDD89670A6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EF7B3DB6-0C8C-0C36-6D92-89D714DB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48AD4E0C-7E03-57C2-BA46-992EF5C4E9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06F03930-4D15-1190-1C46-A85BA2EF42A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Choose the parameters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DED5DF77-8174-9931-A2AE-EF4776CDA7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72D97DBF-1636-63A1-ED71-47E9FAC0E29E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Paste resume content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E322099D-747B-FF7A-96F7-8E8502E3C6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B6A8A041-990E-B8B9-F08C-F7C151513FCA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Get job details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0269991F-DEEB-945E-F385-6BBBE0BCEE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2206744-B63D-FB6E-5301-EDA7F9105EDE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r>
              <a:rPr lang="en-US" dirty="0"/>
              <a:t>Parse resume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1CBC037A-B911-336A-5CB8-CC039F697D5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2144104B-FA44-2251-ED34-1A9E019AF527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en-US" dirty="0"/>
              <a:t>Compare resume to job details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5C869AAA-1EBA-EDC3-DF34-B435B08FEF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96ED66F6-FBF7-E07A-C753-36684993F288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en-US" dirty="0"/>
              <a:t>View results</a:t>
            </a:r>
          </a:p>
        </p:txBody>
      </p:sp>
    </p:spTree>
    <p:extLst>
      <p:ext uri="{BB962C8B-B14F-4D97-AF65-F5344CB8AC3E}">
        <p14:creationId xmlns:p14="http://schemas.microsoft.com/office/powerpoint/2010/main" val="145459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723492" cy="2806511"/>
          </a:xfrm>
        </p:spPr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Allow user to enter a learning rate</a:t>
            </a:r>
          </a:p>
          <a:p>
            <a:pPr marL="342900" indent="-342900">
              <a:buAutoNum type="arabicPeriod"/>
            </a:pPr>
            <a:r>
              <a:rPr lang="en-US" dirty="0"/>
              <a:t>Allow user to enter a patience value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Allow user to enter the number of training images to fetch</a:t>
            </a:r>
          </a:p>
          <a:p>
            <a:pPr marL="342900" indent="-342900">
              <a:buAutoNum type="arabicPeriod"/>
            </a:pPr>
            <a:r>
              <a:rPr lang="en-US" dirty="0"/>
              <a:t>Create a CSV </a:t>
            </a:r>
            <a:r>
              <a:rPr lang="en-US"/>
              <a:t>or database </a:t>
            </a:r>
            <a:r>
              <a:rPr lang="en-US" dirty="0"/>
              <a:t>inventory of the predicted images</a:t>
            </a:r>
          </a:p>
          <a:p>
            <a:pPr marL="342900" indent="-342900">
              <a:buAutoNum type="arabicPeriod"/>
            </a:pPr>
            <a:r>
              <a:rPr lang="en-US" dirty="0"/>
              <a:t>Implement the resume modifier functionality</a:t>
            </a:r>
          </a:p>
          <a:p>
            <a:pPr marL="342900" indent="-342900">
              <a:buAutoNum type="arabicPeriod"/>
            </a:pPr>
            <a:r>
              <a:rPr lang="en-US" dirty="0"/>
              <a:t>Implement the web search functionality for job 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/>
          </a:bodyPr>
          <a:lstStyle/>
          <a:p>
            <a:r>
              <a:rPr lang="en-US" sz="3700" dirty="0"/>
              <a:t>Future enhancements</a:t>
            </a:r>
          </a:p>
        </p:txBody>
      </p:sp>
      <p:pic>
        <p:nvPicPr>
          <p:cNvPr id="8" name="Picture Placeholder 10" descr="Two People sitting on couch">
            <a:extLst>
              <a:ext uri="{FF2B5EF4-FFF2-40B4-BE49-F238E27FC236}">
                <a16:creationId xmlns:a16="http://schemas.microsoft.com/office/drawing/2014/main" id="{CA0A1CA9-841E-3F7D-48C8-73F337053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 b="21923"/>
          <a:stretch/>
        </p:blipFill>
        <p:spPr>
          <a:xfrm>
            <a:off x="1524000" y="3482975"/>
            <a:ext cx="10668000" cy="3375025"/>
          </a:xfr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308</TotalTime>
  <Words>665</Words>
  <Application>Microsoft Office PowerPoint</Application>
  <PresentationFormat>Widescreen</PresentationFormat>
  <Paragraphs>65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Sagona ExtraLight</vt:lpstr>
      <vt:lpstr>Speak Pro</vt:lpstr>
      <vt:lpstr>Office Theme</vt:lpstr>
      <vt:lpstr>Team 11 – vinyl record and book classifier</vt:lpstr>
      <vt:lpstr>Image Classification overview</vt:lpstr>
      <vt:lpstr>Key features</vt:lpstr>
      <vt:lpstr>Performance and benchmarking features</vt:lpstr>
      <vt:lpstr>Automated Performance and Benchmarking</vt:lpstr>
      <vt:lpstr>automated performance and benchmarking</vt:lpstr>
      <vt:lpstr>bonus</vt:lpstr>
      <vt:lpstr>Resume assistant overview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Wireman</dc:creator>
  <cp:lastModifiedBy>Mark Wireman</cp:lastModifiedBy>
  <cp:revision>1</cp:revision>
  <dcterms:created xsi:type="dcterms:W3CDTF">2025-04-08T12:10:51Z</dcterms:created>
  <dcterms:modified xsi:type="dcterms:W3CDTF">2025-04-08T17:18:59Z</dcterms:modified>
</cp:coreProperties>
</file>